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441" r:id="rId4"/>
    <p:sldId id="260" r:id="rId5"/>
    <p:sldId id="266" r:id="rId6"/>
    <p:sldId id="440" r:id="rId7"/>
    <p:sldId id="261" r:id="rId8"/>
    <p:sldId id="270" r:id="rId9"/>
    <p:sldId id="268" r:id="rId10"/>
    <p:sldId id="277" r:id="rId11"/>
    <p:sldId id="278" r:id="rId12"/>
    <p:sldId id="273" r:id="rId13"/>
    <p:sldId id="275" r:id="rId14"/>
    <p:sldId id="276" r:id="rId15"/>
    <p:sldId id="442" r:id="rId16"/>
    <p:sldId id="419" r:id="rId17"/>
    <p:sldId id="42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86" autoAdjust="0"/>
    <p:restoredTop sz="94660"/>
  </p:normalViewPr>
  <p:slideViewPr>
    <p:cSldViewPr snapToGrid="0">
      <p:cViewPr varScale="1">
        <p:scale>
          <a:sx n="44" d="100"/>
          <a:sy n="44" d="100"/>
        </p:scale>
        <p:origin x="8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6946-0566-4E19-B7AF-09DC12A48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54864B-DB97-4450-BCBB-59BF448EA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D16A0-DEE2-44C7-922A-7D687EDA4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19A2B-1AEB-42FA-90B2-E358770F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18E68-C74D-457C-87A6-80171FA9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109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F5D5-588A-49EA-A89B-0AF967AA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F1C71-AF59-4149-ABB7-8EE915B8E7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0B7C9-DA73-4893-B668-04D4C7154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0A285-6FA3-42A4-839C-2B994B846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1771A-6694-4745-8081-61AB1750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63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767D9-BA2A-4DAC-9944-99EFC1F8D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FA0E9-6A9B-4273-810C-953F4AF7A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74251-8D56-42B4-9628-CF22447A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23E3E-1197-40E1-B8BF-3E269227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A4A03-CA2C-47F5-93FA-E5973172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333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4352-2D82-4C9D-8CDF-5396E91E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6DB91-D8A7-4F3C-989E-92DAF4713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5DEF8-CCE2-4E03-BF16-3480AEA6D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D9961-5940-49B7-BA82-8268F5C5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08D75-5F1B-440D-97AB-8B3039BE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85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3A11-65D3-43A7-AA8B-555AE201B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29170-CC18-490E-B87D-E8D310104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2EF76-0444-432D-AB68-5206ED096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CB684-93C1-44BF-9F3B-3836352F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6E4A6-CC5D-4B9A-972D-455E03B9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287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6E88-D4BF-4B6E-8E0B-D36C4E1CF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389AF-0982-46D5-A8CD-3AADD1907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90C62-7465-4C81-8DAF-917A2D7515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A2FCC-E887-410E-B823-CDC16554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4388D-1310-4811-879E-0B2F551A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69EB3-B973-417E-9C52-DF22FA1F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122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38E3-3B0E-43CC-B864-1454E1B03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B9BC1-3A3A-436C-B359-FACA2BC74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876CA-5CBA-47A5-BEF1-7E0A4D839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4ECCB-0C06-4328-833E-17DBD8A7D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806D47-747E-4829-BF8E-619186DF7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407969-595F-4BED-924C-189A501C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21BF17-745A-4E7B-84A0-153E9673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114B72-5FB5-4F04-B26C-91F8E156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29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56516-43D6-4471-A0E2-B96E7BB46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F6A481-7942-4B58-A567-6172A5BE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27873E-DD99-4AEB-8831-81532B2D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75C9F-8D09-4C2E-9911-4946069B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3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F35FA5-986D-4AEA-9309-427344A3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7F4EF-71D2-4099-9F89-2108486D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91FEC-077B-4BAF-9685-92C04483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03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EB8F-ACEA-4FA4-984D-B4388D630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117E3-CE4B-442C-867F-F17BC966E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2F67E-4CF1-4447-8EC3-14A7DA0B0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12BF5D-52F1-4599-8996-F4EAE548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73941-52F6-4EDB-99AC-51F2BDDE1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E35CF-7401-4896-B0AA-45B1725A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4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3B84D-A95A-43EA-B558-360FDC547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1A7D2A-932D-4ABF-90F6-52FDEF567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19170-44F9-4B4B-AA13-70A15B71C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A03B1-D480-44EC-9A3E-45C47E17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39A04-8E39-4053-BF84-184F8DA5E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AA297-306B-460C-B93C-8749B5AA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4688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D495B-C120-41F4-B6F9-2F812F07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9F796-7839-459B-BFA5-7796AC837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4B58B-B370-4BEF-953D-7153043DF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E9C1E-AE83-48C0-A895-AF2EFAADD747}" type="datetimeFigureOut">
              <a:rPr lang="en-IN" smtClean="0"/>
              <a:t>11-12-2020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ABB66-2F28-41F4-8102-A0E48640C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6564A-1568-4D6B-A332-11EAF5ABC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48177-EEDE-4119-9D2C-275AEDB87C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401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6CFDB65-98C4-4261-A2E4-F9867680F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9" t="5145" r="21712" b="2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4D09B-314C-44C5-B083-8920DFB64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4800" dirty="0"/>
              <a:t>Data hiding in a image with Steganography &amp;Cryptography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5FAA12-8B4E-4D84-9F50-3D3BEE7F5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IN" sz="2000" dirty="0"/>
              <a:t>as a web application using Django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60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968FF-6A97-4739-AC7B-7F1ED4926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Working of Django framework</a:t>
            </a:r>
            <a:endParaRPr lang="en-IN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D273B151-A65D-4C9B-A1FB-A86CDC791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824" y="1704975"/>
            <a:ext cx="8120913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577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0968FF-6A97-4739-AC7B-7F1ED492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Working of Django framework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F7AEC66-3F09-439D-9129-4F2CCE492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834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45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13A9E-6570-43C3-93D0-260DA877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397764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Django ORM</a:t>
            </a:r>
            <a:br>
              <a:rPr lang="en-US" sz="4800" dirty="0"/>
            </a:br>
            <a:r>
              <a:rPr lang="en-US" sz="3200" dirty="0">
                <a:solidFill>
                  <a:srgbClr val="0070C0"/>
                </a:solidFill>
              </a:rPr>
              <a:t>(Object-Relational Mapper)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5022A54-52FF-4F0B-9321-82A7D396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" y="771987"/>
            <a:ext cx="7819601" cy="61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4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6D44C71-26E4-400B-8CE9-F9ED280EE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65" y="1"/>
            <a:ext cx="11691853" cy="6858000"/>
          </a:xfrm>
          <a:prstGeom prst="rect">
            <a:avLst/>
          </a:prstGeom>
        </p:spPr>
      </p:pic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37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FFDA-8D03-4389-A53B-955147FB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Images before and after Encryption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E7EE89-4C04-4318-A73B-4E471D0A98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6908"/>
            <a:ext cx="5181600" cy="2528771"/>
          </a:xfrm>
        </p:spPr>
      </p:pic>
      <p:pic>
        <p:nvPicPr>
          <p:cNvPr id="8" name="Content Placeholder 7" descr="A picture containing little, toy, doll&#10;&#10;Description automatically generated">
            <a:extLst>
              <a:ext uri="{FF2B5EF4-FFF2-40B4-BE49-F238E27FC236}">
                <a16:creationId xmlns:a16="http://schemas.microsoft.com/office/drawing/2014/main" id="{10612CB5-4CAA-4AE7-9D99-801667A6E6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36908"/>
            <a:ext cx="5181600" cy="252877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F044E7-6CFF-4B43-AC60-9C35BBD175D8}"/>
              </a:ext>
            </a:extLst>
          </p:cNvPr>
          <p:cNvSpPr txBox="1"/>
          <p:nvPr/>
        </p:nvSpPr>
        <p:spPr>
          <a:xfrm flipH="1">
            <a:off x="1679712" y="5592417"/>
            <a:ext cx="2454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Before Encryption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8082C4-0692-4571-8667-C949FF631D1F}"/>
              </a:ext>
            </a:extLst>
          </p:cNvPr>
          <p:cNvSpPr/>
          <p:nvPr/>
        </p:nvSpPr>
        <p:spPr>
          <a:xfrm>
            <a:off x="7428307" y="5407751"/>
            <a:ext cx="1722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/>
              <a:t>After Encryption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281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CE1D-0788-4797-B20A-9D32611A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Cryptographic algorithms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64BD4216-D823-413C-98C4-C15B9D976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" r="4947" b="-1"/>
          <a:stretch/>
        </p:blipFill>
        <p:spPr>
          <a:xfrm>
            <a:off x="6492113" y="10"/>
            <a:ext cx="5699887" cy="4059234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3012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55" y="-63242"/>
            <a:ext cx="10515600" cy="1325563"/>
          </a:xfrm>
        </p:spPr>
        <p:txBody>
          <a:bodyPr/>
          <a:lstStyle/>
          <a:p>
            <a:r>
              <a:rPr lang="hu-HU" b="1" u="sng" dirty="0"/>
              <a:t>Data Encryption Standard (DES)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54222" y="1540474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extBox 3"/>
          <p:cNvSpPr txBox="1"/>
          <p:nvPr/>
        </p:nvSpPr>
        <p:spPr>
          <a:xfrm>
            <a:off x="509801" y="1553516"/>
            <a:ext cx="236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initial permutation (IP)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677" y="943536"/>
            <a:ext cx="27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64</a:t>
            </a:r>
            <a:r>
              <a:rPr lang="hu-HU" dirty="0"/>
              <a:t> bits long </a:t>
            </a:r>
            <a:r>
              <a:rPr lang="hu-HU" b="1" dirty="0">
                <a:solidFill>
                  <a:srgbClr val="00B0F0"/>
                </a:solidFill>
              </a:rPr>
              <a:t>plaintext</a:t>
            </a:r>
            <a:r>
              <a:rPr lang="hu-HU" dirty="0"/>
              <a:t> block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692400" y="1255202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40904" y="1445794"/>
            <a:ext cx="35640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600" dirty="0"/>
              <a:t>we are going to shuffle the order </a:t>
            </a:r>
          </a:p>
          <a:p>
            <a:pPr algn="ctr"/>
            <a:r>
              <a:rPr lang="hu-HU" sz="1600" dirty="0"/>
              <a:t>of the bits in the block containing </a:t>
            </a:r>
            <a:r>
              <a:rPr lang="hu-HU" sz="1600" b="1" dirty="0"/>
              <a:t>64</a:t>
            </a:r>
            <a:r>
              <a:rPr lang="hu-HU" sz="1600" dirty="0"/>
              <a:t> bits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84701" y="871682"/>
            <a:ext cx="234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64</a:t>
            </a:r>
            <a:r>
              <a:rPr lang="hu-HU" dirty="0"/>
              <a:t> bits long private key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05143" y="1521862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extBox 15"/>
          <p:cNvSpPr txBox="1"/>
          <p:nvPr/>
        </p:nvSpPr>
        <p:spPr>
          <a:xfrm>
            <a:off x="6908738" y="1521862"/>
            <a:ext cx="25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permuted choice 1 (PC-1)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206721" y="1228352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568975" y="1348676"/>
            <a:ext cx="23305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dirty="0"/>
              <a:t>shuffle the order of the bits</a:t>
            </a:r>
          </a:p>
          <a:p>
            <a:pPr algn="ctr"/>
            <a:r>
              <a:rPr lang="hu-HU" sz="1400" dirty="0"/>
              <a:t>and omit </a:t>
            </a:r>
            <a:r>
              <a:rPr lang="hu-HU" sz="1400" b="1" dirty="0"/>
              <a:t>8</a:t>
            </a:r>
            <a:r>
              <a:rPr lang="hu-HU" sz="1400" dirty="0"/>
              <a:t> bits</a:t>
            </a:r>
          </a:p>
          <a:p>
            <a:pPr algn="ctr"/>
            <a:r>
              <a:rPr lang="hu-HU" sz="1400" dirty="0"/>
              <a:t>(output contains </a:t>
            </a:r>
            <a:r>
              <a:rPr lang="hu-HU" sz="1400" b="1" dirty="0"/>
              <a:t>56</a:t>
            </a:r>
            <a:r>
              <a:rPr lang="hu-HU" sz="1400" dirty="0"/>
              <a:t> bits only)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198484" y="1994854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905143" y="2325051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extBox 20"/>
          <p:cNvSpPr txBox="1"/>
          <p:nvPr/>
        </p:nvSpPr>
        <p:spPr>
          <a:xfrm>
            <a:off x="7315355" y="2338093"/>
            <a:ext cx="17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left circular shift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4222" y="2326938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extBox 22"/>
          <p:cNvSpPr txBox="1"/>
          <p:nvPr/>
        </p:nvSpPr>
        <p:spPr>
          <a:xfrm>
            <a:off x="1171070" y="2338093"/>
            <a:ext cx="10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round #1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692400" y="2008714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623242" y="2329114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extBox 25"/>
          <p:cNvSpPr txBox="1"/>
          <p:nvPr/>
        </p:nvSpPr>
        <p:spPr>
          <a:xfrm>
            <a:off x="3626837" y="2329114"/>
            <a:ext cx="25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permuted choice 2 (PC-2)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98484" y="1964818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56 </a:t>
            </a:r>
            <a:r>
              <a:rPr lang="hu-HU" sz="1400" dirty="0"/>
              <a:t>bits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34600" y="219625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56 </a:t>
            </a:r>
            <a:r>
              <a:rPr lang="hu-HU" sz="1400" dirty="0"/>
              <a:t>bits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52202" y="222322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48 </a:t>
            </a:r>
            <a:r>
              <a:rPr lang="hu-HU" sz="1400" dirty="0"/>
              <a:t>bits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031522" y="2524646"/>
            <a:ext cx="4882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311604" y="2530997"/>
            <a:ext cx="4882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194889" y="2813037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901548" y="3143234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TextBox 40"/>
          <p:cNvSpPr txBox="1"/>
          <p:nvPr/>
        </p:nvSpPr>
        <p:spPr>
          <a:xfrm>
            <a:off x="7311760" y="3156276"/>
            <a:ext cx="17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left circular shift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0627" y="3145121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TextBox 42"/>
          <p:cNvSpPr txBox="1"/>
          <p:nvPr/>
        </p:nvSpPr>
        <p:spPr>
          <a:xfrm>
            <a:off x="1167475" y="3156276"/>
            <a:ext cx="10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round #2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688805" y="2826897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619647" y="3147297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6" name="TextBox 45"/>
          <p:cNvSpPr txBox="1"/>
          <p:nvPr/>
        </p:nvSpPr>
        <p:spPr>
          <a:xfrm>
            <a:off x="3623242" y="3147297"/>
            <a:ext cx="25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permuted choice 2 (PC-2)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194889" y="278300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56 </a:t>
            </a:r>
            <a:r>
              <a:rPr lang="hu-HU" sz="1400" dirty="0"/>
              <a:t>bits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31005" y="3014434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56 </a:t>
            </a:r>
            <a:r>
              <a:rPr lang="hu-HU" sz="1400" dirty="0"/>
              <a:t>bits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48607" y="304140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48 </a:t>
            </a:r>
            <a:r>
              <a:rPr lang="hu-HU" sz="1400" dirty="0"/>
              <a:t>bits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027927" y="3342829"/>
            <a:ext cx="4882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308009" y="3349180"/>
            <a:ext cx="4882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566014" y="3537074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.</a:t>
            </a:r>
          </a:p>
          <a:p>
            <a:r>
              <a:rPr lang="hu-HU" b="1" dirty="0"/>
              <a:t>.</a:t>
            </a:r>
          </a:p>
          <a:p>
            <a:r>
              <a:rPr lang="hu-HU" b="1" dirty="0"/>
              <a:t>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790198" y="3537074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.</a:t>
            </a:r>
          </a:p>
          <a:p>
            <a:r>
              <a:rPr lang="hu-HU" b="1" dirty="0"/>
              <a:t>.</a:t>
            </a:r>
          </a:p>
          <a:p>
            <a:r>
              <a:rPr lang="hu-HU" b="1" dirty="0"/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72099" y="3537074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.</a:t>
            </a:r>
          </a:p>
          <a:p>
            <a:r>
              <a:rPr lang="hu-HU" b="1" dirty="0"/>
              <a:t>.</a:t>
            </a:r>
          </a:p>
          <a:p>
            <a:r>
              <a:rPr lang="hu-HU" b="1" dirty="0"/>
              <a:t>.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901548" y="4622973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TextBox 55"/>
          <p:cNvSpPr txBox="1"/>
          <p:nvPr/>
        </p:nvSpPr>
        <p:spPr>
          <a:xfrm>
            <a:off x="7311760" y="4636015"/>
            <a:ext cx="178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left circular shift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50627" y="4624860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TextBox 57"/>
          <p:cNvSpPr txBox="1"/>
          <p:nvPr/>
        </p:nvSpPr>
        <p:spPr>
          <a:xfrm>
            <a:off x="1108966" y="4627036"/>
            <a:ext cx="115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round #16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619647" y="4627036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TextBox 59"/>
          <p:cNvSpPr txBox="1"/>
          <p:nvPr/>
        </p:nvSpPr>
        <p:spPr>
          <a:xfrm>
            <a:off x="3623242" y="4627036"/>
            <a:ext cx="25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permuted choice 2 (PC-2)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231005" y="449417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56 </a:t>
            </a:r>
            <a:r>
              <a:rPr lang="hu-HU" sz="1400" dirty="0"/>
              <a:t>bits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48607" y="4521142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48 </a:t>
            </a:r>
            <a:r>
              <a:rPr lang="hu-HU" sz="1400" dirty="0"/>
              <a:t>bits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3027927" y="4822568"/>
            <a:ext cx="4882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6308009" y="4828919"/>
            <a:ext cx="4882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52631" y="5356701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6" name="TextBox 65"/>
          <p:cNvSpPr txBox="1"/>
          <p:nvPr/>
        </p:nvSpPr>
        <p:spPr>
          <a:xfrm>
            <a:off x="1169479" y="5367856"/>
            <a:ext cx="128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32 bit swap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1690809" y="5054953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996122" y="5290912"/>
            <a:ext cx="2119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dirty="0"/>
              <a:t>left half (</a:t>
            </a:r>
            <a:r>
              <a:rPr lang="hu-HU" sz="1400" b="1" dirty="0"/>
              <a:t>32</a:t>
            </a:r>
            <a:r>
              <a:rPr lang="hu-HU" sz="1400" dirty="0"/>
              <a:t> bits) and right</a:t>
            </a:r>
          </a:p>
          <a:p>
            <a:pPr algn="ctr"/>
            <a:r>
              <a:rPr lang="hu-HU" sz="1400" dirty="0"/>
              <a:t>half (</a:t>
            </a:r>
            <a:r>
              <a:rPr lang="hu-HU" sz="1400" b="1" dirty="0"/>
              <a:t>32</a:t>
            </a:r>
            <a:r>
              <a:rPr lang="hu-HU" sz="1400" dirty="0"/>
              <a:t> bits) are swapped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66129" y="6067262"/>
            <a:ext cx="258668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0" name="TextBox 69"/>
          <p:cNvSpPr txBox="1"/>
          <p:nvPr/>
        </p:nvSpPr>
        <p:spPr>
          <a:xfrm>
            <a:off x="348711" y="6080304"/>
            <a:ext cx="267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inverse permutation (IP   )</a:t>
            </a: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1688804" y="5773929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595977" y="6049299"/>
            <a:ext cx="309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/>
              <a:t>-1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043827" y="598070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64 </a:t>
            </a:r>
            <a:r>
              <a:rPr lang="hu-HU" sz="1400" dirty="0"/>
              <a:t>bits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3146331" y="6290373"/>
            <a:ext cx="4604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626837" y="6108973"/>
            <a:ext cx="134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CIPHERTEXT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908738" y="5082176"/>
            <a:ext cx="2891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1400" dirty="0"/>
              <a:t>shift all the bits to the left</a:t>
            </a:r>
          </a:p>
          <a:p>
            <a:pPr algn="ctr"/>
            <a:r>
              <a:rPr lang="hu-HU" sz="1400" dirty="0"/>
              <a:t>(a table defines the number of shifts)</a:t>
            </a:r>
          </a:p>
        </p:txBody>
      </p:sp>
    </p:spTree>
    <p:extLst>
      <p:ext uri="{BB962C8B-B14F-4D97-AF65-F5344CB8AC3E}">
        <p14:creationId xmlns:p14="http://schemas.microsoft.com/office/powerpoint/2010/main" val="255152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55" y="-63242"/>
            <a:ext cx="10515600" cy="1325563"/>
          </a:xfrm>
        </p:spPr>
        <p:txBody>
          <a:bodyPr/>
          <a:lstStyle/>
          <a:p>
            <a:r>
              <a:rPr lang="hu-HU" b="1" u="sng" dirty="0"/>
              <a:t>Data Encryption Standard (DES)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79373" y="807305"/>
            <a:ext cx="2839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u="sng" dirty="0"/>
              <a:t>What is the </a:t>
            </a:r>
            <a:r>
              <a:rPr lang="hu-HU" b="1" u="sng" dirty="0"/>
              <a:t>round-function</a:t>
            </a:r>
            <a:r>
              <a:rPr lang="hu-HU" u="sng" dirty="0"/>
              <a:t>?</a:t>
            </a:r>
          </a:p>
          <a:p>
            <a:endParaRPr lang="hu-HU" dirty="0"/>
          </a:p>
          <a:p>
            <a:r>
              <a:rPr lang="hu-HU" dirty="0"/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972062" y="1507521"/>
            <a:ext cx="1556951" cy="337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1532" y="1507520"/>
            <a:ext cx="1556951" cy="337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8219" y="1507520"/>
            <a:ext cx="1556951" cy="337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8" name="Rectangle 7"/>
          <p:cNvSpPr/>
          <p:nvPr/>
        </p:nvSpPr>
        <p:spPr>
          <a:xfrm>
            <a:off x="9277689" y="1507519"/>
            <a:ext cx="1556951" cy="337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12944" y="1199742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32 </a:t>
            </a:r>
            <a:r>
              <a:rPr lang="hu-HU" sz="1400" dirty="0"/>
              <a:t>bits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6693" y="1199741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32 </a:t>
            </a:r>
            <a:r>
              <a:rPr lang="hu-HU" sz="1400" dirty="0"/>
              <a:t>bits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0775" y="1593222"/>
            <a:ext cx="2295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39688" y="1584984"/>
            <a:ext cx="248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4725" y="1194479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28 </a:t>
            </a:r>
            <a:r>
              <a:rPr lang="hu-HU" sz="1400" dirty="0"/>
              <a:t>bits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18474" y="1194478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28 </a:t>
            </a:r>
            <a:r>
              <a:rPr lang="hu-HU" sz="1400" dirty="0"/>
              <a:t>bits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09332" y="2255233"/>
            <a:ext cx="144741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extBox 15"/>
          <p:cNvSpPr txBox="1"/>
          <p:nvPr/>
        </p:nvSpPr>
        <p:spPr>
          <a:xfrm>
            <a:off x="7549981" y="2283664"/>
            <a:ext cx="1571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circular left shift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345278" y="2255233"/>
            <a:ext cx="1447412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extBox 17"/>
          <p:cNvSpPr txBox="1"/>
          <p:nvPr/>
        </p:nvSpPr>
        <p:spPr>
          <a:xfrm>
            <a:off x="9285927" y="2283664"/>
            <a:ext cx="1571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circular left shift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332317" y="1920453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056066" y="1924179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842442" y="3095498"/>
            <a:ext cx="2217385" cy="3954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4805174" y="3123929"/>
            <a:ext cx="2333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600" b="1" dirty="0"/>
              <a:t>permuted choice 2 (PC-2)</a:t>
            </a:r>
          </a:p>
        </p:txBody>
      </p:sp>
      <p:cxnSp>
        <p:nvCxnSpPr>
          <p:cNvPr id="26" name="Elbow Connector 25"/>
          <p:cNvCxnSpPr/>
          <p:nvPr/>
        </p:nvCxnSpPr>
        <p:spPr>
          <a:xfrm rot="5400000">
            <a:off x="7492787" y="2452954"/>
            <a:ext cx="486035" cy="119446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5400000">
            <a:off x="8360760" y="1584981"/>
            <a:ext cx="486035" cy="293041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7734469" y="3256736"/>
            <a:ext cx="1212894" cy="72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 rot="5400000">
            <a:off x="9470414" y="3256735"/>
            <a:ext cx="1212894" cy="72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434730" y="3860377"/>
            <a:ext cx="1811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K</a:t>
            </a:r>
            <a:r>
              <a:rPr lang="hu-HU" dirty="0"/>
              <a:t> </a:t>
            </a:r>
          </a:p>
          <a:p>
            <a:pPr algn="ctr"/>
            <a:r>
              <a:rPr lang="hu-HU" dirty="0"/>
              <a:t>in the next round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297178" y="3996169"/>
            <a:ext cx="22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/>
              <a:t>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204409" y="3860377"/>
            <a:ext cx="1811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K</a:t>
            </a:r>
            <a:r>
              <a:rPr lang="hu-HU" dirty="0"/>
              <a:t> </a:t>
            </a:r>
          </a:p>
          <a:p>
            <a:pPr algn="ctr"/>
            <a:r>
              <a:rPr lang="hu-HU" dirty="0"/>
              <a:t>in the next round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074008" y="3979692"/>
            <a:ext cx="239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b="1" dirty="0"/>
              <a:t>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91532" y="2200322"/>
            <a:ext cx="1556951" cy="5463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</a:rPr>
              <a:t>expansion function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470007" y="1892220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035095" y="3095498"/>
            <a:ext cx="864976" cy="403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XOR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460484" y="2800755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020063" y="3301444"/>
            <a:ext cx="7109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37954" y="2988582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48 </a:t>
            </a:r>
            <a:r>
              <a:rPr lang="hu-HU" sz="1400" dirty="0"/>
              <a:t>bits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76353" y="276067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48 </a:t>
            </a:r>
            <a:r>
              <a:rPr lang="hu-HU" sz="1400" dirty="0"/>
              <a:t>bits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467582" y="3560107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019050" y="3861709"/>
            <a:ext cx="864976" cy="403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S-BOX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60352" y="351536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48 </a:t>
            </a:r>
            <a:r>
              <a:rPr lang="hu-HU" sz="1400" dirty="0"/>
              <a:t>bits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3464910" y="4310456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751986" y="4619323"/>
            <a:ext cx="1399103" cy="403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permutation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60352" y="426093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32 </a:t>
            </a:r>
            <a:r>
              <a:rPr lang="hu-HU" sz="1400" dirty="0"/>
              <a:t>bits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3467582" y="5079670"/>
            <a:ext cx="1" cy="2406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750032" y="504692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32 </a:t>
            </a:r>
            <a:r>
              <a:rPr lang="hu-HU" sz="1400" dirty="0"/>
              <a:t>bits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019050" y="5368774"/>
            <a:ext cx="864976" cy="403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XOR</a:t>
            </a:r>
          </a:p>
        </p:txBody>
      </p:sp>
      <p:cxnSp>
        <p:nvCxnSpPr>
          <p:cNvPr id="59" name="Elbow Connector 58"/>
          <p:cNvCxnSpPr>
            <a:stCxn id="3" idx="2"/>
            <a:endCxn id="57" idx="1"/>
          </p:cNvCxnSpPr>
          <p:nvPr/>
        </p:nvCxnSpPr>
        <p:spPr>
          <a:xfrm rot="16200000" flipH="1">
            <a:off x="522129" y="3073681"/>
            <a:ext cx="3725330" cy="126851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443775" y="5804408"/>
            <a:ext cx="0" cy="217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2001" y="5984558"/>
            <a:ext cx="16215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L</a:t>
            </a:r>
          </a:p>
          <a:p>
            <a:pPr algn="ctr"/>
            <a:r>
              <a:rPr lang="hu-HU" sz="1600" dirty="0"/>
              <a:t>in the next round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649484" y="5984559"/>
            <a:ext cx="16215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dirty="0"/>
              <a:t>R</a:t>
            </a:r>
          </a:p>
          <a:p>
            <a:pPr algn="ctr"/>
            <a:r>
              <a:rPr lang="hu-HU" sz="1600" dirty="0"/>
              <a:t>in the next round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342768" y="1987830"/>
            <a:ext cx="210876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342768" y="1987830"/>
            <a:ext cx="0" cy="39253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489817" y="4848355"/>
            <a:ext cx="3297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rgbClr val="00B0F0"/>
                </a:solidFill>
              </a:rPr>
              <a:t>„ROUND FUNCTION”</a:t>
            </a:r>
          </a:p>
        </p:txBody>
      </p:sp>
    </p:spTree>
    <p:extLst>
      <p:ext uri="{BB962C8B-B14F-4D97-AF65-F5344CB8AC3E}">
        <p14:creationId xmlns:p14="http://schemas.microsoft.com/office/powerpoint/2010/main" val="244334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FCBF4554-E12A-4787-ABE8-24B928383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65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739E19CB-7740-47A1-8972-E94DC8F34E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" b="5"/>
          <a:stretch/>
        </p:blipFill>
        <p:spPr>
          <a:xfrm>
            <a:off x="4548741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E1AD7-3E67-4F3A-87F8-FCC2C2F69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6" r="27586" b="3"/>
          <a:stretch/>
        </p:blipFill>
        <p:spPr>
          <a:xfrm>
            <a:off x="7816190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D6345E-A436-480A-AA2A-F112E3411C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6" r="13119" b="-1"/>
          <a:stretch/>
        </p:blipFill>
        <p:spPr>
          <a:xfrm>
            <a:off x="960419" y="1632879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E9EFB-5934-414E-A597-1E35A41319D4}"/>
              </a:ext>
            </a:extLst>
          </p:cNvPr>
          <p:cNvSpPr txBox="1"/>
          <p:nvPr/>
        </p:nvSpPr>
        <p:spPr>
          <a:xfrm>
            <a:off x="5070763" y="5037106"/>
            <a:ext cx="2327564" cy="37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Shaved heads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49B96-EB03-4FED-A141-661723E34B20}"/>
              </a:ext>
            </a:extLst>
          </p:cNvPr>
          <p:cNvSpPr txBox="1"/>
          <p:nvPr/>
        </p:nvSpPr>
        <p:spPr>
          <a:xfrm>
            <a:off x="1399309" y="5001491"/>
            <a:ext cx="2327564" cy="37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Wax tablets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34829-3A2E-416B-B1E9-8DB56D35C9DB}"/>
              </a:ext>
            </a:extLst>
          </p:cNvPr>
          <p:cNvSpPr txBox="1"/>
          <p:nvPr/>
        </p:nvSpPr>
        <p:spPr>
          <a:xfrm>
            <a:off x="8534401" y="5037106"/>
            <a:ext cx="2327564" cy="376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Invisible ink</a:t>
            </a:r>
          </a:p>
        </p:txBody>
      </p:sp>
    </p:spTree>
    <p:extLst>
      <p:ext uri="{BB962C8B-B14F-4D97-AF65-F5344CB8AC3E}">
        <p14:creationId xmlns:p14="http://schemas.microsoft.com/office/powerpoint/2010/main" val="1588512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8769-1562-4455-9342-BEB014EE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Cryptography?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04D0C-9A75-4422-9E4B-AB06CED3B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IN" dirty="0"/>
              <a:t>Cryptography is the science of encrypting and decrypting data. Based On complex mathematics. 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20A53-9CAB-4A3D-85AE-2DDFD9EDC624}"/>
              </a:ext>
            </a:extLst>
          </p:cNvPr>
          <p:cNvSpPr txBox="1"/>
          <p:nvPr/>
        </p:nvSpPr>
        <p:spPr>
          <a:xfrm>
            <a:off x="2574371" y="4731736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SENDER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A1CFA8-C6E4-4DE0-A647-75DE87822D2E}"/>
              </a:ext>
            </a:extLst>
          </p:cNvPr>
          <p:cNvSpPr txBox="1"/>
          <p:nvPr/>
        </p:nvSpPr>
        <p:spPr>
          <a:xfrm>
            <a:off x="8656124" y="4731736"/>
            <a:ext cx="10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>
                <a:solidFill>
                  <a:srgbClr val="00B0F0"/>
                </a:solidFill>
              </a:rPr>
              <a:t>RECEIVER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E1A12-58B7-4F70-B99D-D44BE554BCAC}"/>
              </a:ext>
            </a:extLst>
          </p:cNvPr>
          <p:cNvSpPr/>
          <p:nvPr/>
        </p:nvSpPr>
        <p:spPr>
          <a:xfrm>
            <a:off x="1254213" y="4039757"/>
            <a:ext cx="1202724" cy="4448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plaintext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D6F923-9393-4D75-9B45-8D159C17025B}"/>
              </a:ext>
            </a:extLst>
          </p:cNvPr>
          <p:cNvSpPr/>
          <p:nvPr/>
        </p:nvSpPr>
        <p:spPr>
          <a:xfrm>
            <a:off x="3581402" y="4039757"/>
            <a:ext cx="1202724" cy="4448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ciphertext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9F7E02-D329-4748-B865-14FFDF93FFC1}"/>
              </a:ext>
            </a:extLst>
          </p:cNvPr>
          <p:cNvSpPr/>
          <p:nvPr/>
        </p:nvSpPr>
        <p:spPr>
          <a:xfrm>
            <a:off x="2620642" y="4039757"/>
            <a:ext cx="797055" cy="4448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E(</a:t>
            </a:r>
            <a:r>
              <a:rPr lang="en-IN" b="1" dirty="0">
                <a:solidFill>
                  <a:schemeClr val="tx1"/>
                </a:solidFill>
              </a:rPr>
              <a:t>key</a:t>
            </a:r>
            <a:r>
              <a:rPr lang="hu-HU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F1624E-F7CA-43CA-BAE9-B5FC1CA9287A}"/>
              </a:ext>
            </a:extLst>
          </p:cNvPr>
          <p:cNvSpPr/>
          <p:nvPr/>
        </p:nvSpPr>
        <p:spPr>
          <a:xfrm>
            <a:off x="7362567" y="4039757"/>
            <a:ext cx="1202724" cy="4448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ciphertext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1AE3BF-D82C-4BBC-926F-23D43C476AC8}"/>
              </a:ext>
            </a:extLst>
          </p:cNvPr>
          <p:cNvSpPr/>
          <p:nvPr/>
        </p:nvSpPr>
        <p:spPr>
          <a:xfrm>
            <a:off x="9689756" y="4039757"/>
            <a:ext cx="1202724" cy="4448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plaintext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25C49D-2340-42E3-AB3B-96371A0CE90A}"/>
              </a:ext>
            </a:extLst>
          </p:cNvPr>
          <p:cNvSpPr/>
          <p:nvPr/>
        </p:nvSpPr>
        <p:spPr>
          <a:xfrm>
            <a:off x="8728996" y="4039757"/>
            <a:ext cx="797055" cy="4448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D(</a:t>
            </a:r>
            <a:r>
              <a:rPr lang="en-IN" b="1" dirty="0">
                <a:solidFill>
                  <a:schemeClr val="tx1"/>
                </a:solidFill>
              </a:rPr>
              <a:t>key</a:t>
            </a:r>
            <a:r>
              <a:rPr lang="hu-HU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8E5DE70-4B61-4CBC-B106-11677C4A3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01" y="3251025"/>
            <a:ext cx="433165" cy="43316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87CD582-7046-433E-AD79-68324FEEFC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127" y="3222722"/>
            <a:ext cx="431219" cy="43121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968B73-FEAA-4205-9B2A-50E64EB96466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2456937" y="4262179"/>
            <a:ext cx="1637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402713B-5B96-4BC8-9054-AE9476B61B2D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>
            <a:off x="3417697" y="4262179"/>
            <a:ext cx="1637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D57756F-C97A-4474-9029-EDAE64DCF073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8565291" y="4262179"/>
            <a:ext cx="1637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83E483C-9FA6-4ADD-BAD0-2CE2EE89B75E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9526051" y="4262179"/>
            <a:ext cx="1637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80DA67-F0BD-40E1-8891-AAD4967910E7}"/>
              </a:ext>
            </a:extLst>
          </p:cNvPr>
          <p:cNvCxnSpPr/>
          <p:nvPr/>
        </p:nvCxnSpPr>
        <p:spPr>
          <a:xfrm>
            <a:off x="9103736" y="3693767"/>
            <a:ext cx="0" cy="263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6">
            <a:extLst>
              <a:ext uri="{FF2B5EF4-FFF2-40B4-BE49-F238E27FC236}">
                <a16:creationId xmlns:a16="http://schemas.microsoft.com/office/drawing/2014/main" id="{026A6274-B953-4D74-8219-EAAAE330551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34779" y="3680184"/>
            <a:ext cx="5868957" cy="28471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6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2D1CB-C4CE-4E2B-967A-80AE18242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RGB Model</a:t>
            </a:r>
          </a:p>
        </p:txBody>
      </p:sp>
      <p:grpSp>
        <p:nvGrpSpPr>
          <p:cNvPr id="28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AC92831F-4056-49E4-BECF-06E4E9BD6D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" b="1"/>
          <a:stretch/>
        </p:blipFill>
        <p:spPr>
          <a:xfrm>
            <a:off x="736863" y="3098383"/>
            <a:ext cx="5616000" cy="321673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Chart&#10;&#10;Description automatically generated">
            <a:extLst>
              <a:ext uri="{FF2B5EF4-FFF2-40B4-BE49-F238E27FC236}">
                <a16:creationId xmlns:a16="http://schemas.microsoft.com/office/drawing/2014/main" id="{FCC44A73-FCB7-49F6-B9E9-E857A046D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2" r="11198" b="-1"/>
          <a:stretch/>
        </p:blipFill>
        <p:spPr>
          <a:xfrm>
            <a:off x="6937050" y="460944"/>
            <a:ext cx="4523390" cy="2592000"/>
          </a:xfrm>
          <a:prstGeom prst="rect">
            <a:avLst/>
          </a:prstGeom>
        </p:spPr>
      </p:pic>
      <p:pic>
        <p:nvPicPr>
          <p:cNvPr id="38" name="Content Placeholder 37">
            <a:extLst>
              <a:ext uri="{FF2B5EF4-FFF2-40B4-BE49-F238E27FC236}">
                <a16:creationId xmlns:a16="http://schemas.microsoft.com/office/drawing/2014/main" id="{B0455792-0103-41EE-AA06-F77A04311B65}"/>
              </a:ext>
            </a:extLst>
          </p:cNvPr>
          <p:cNvPicPr>
            <a:picLocks noGrp="1"/>
          </p:cNvPicPr>
          <p:nvPr>
            <p:ph sz="half" idx="1"/>
          </p:nvPr>
        </p:nvPicPr>
        <p:blipFill rotWithShape="1">
          <a:blip r:embed="rId4"/>
          <a:srcRect l="3620" t="31093" r="3827" b="5222"/>
          <a:stretch/>
        </p:blipFill>
        <p:spPr>
          <a:xfrm>
            <a:off x="6937050" y="3851272"/>
            <a:ext cx="4740092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57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F389-6685-4F79-B547-2FAEAF5FF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3B1C3-DCCC-4913-A4B3-74AA4243FB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62137" y="2815431"/>
            <a:ext cx="3133725" cy="237172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DB0C36-2FAE-42EC-B0D0-FB4D06E151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24712" y="2853531"/>
            <a:ext cx="3076575" cy="229552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A5F65F3-2338-4814-A6CC-9E5DFFF7861A}"/>
              </a:ext>
            </a:extLst>
          </p:cNvPr>
          <p:cNvSpPr/>
          <p:nvPr/>
        </p:nvSpPr>
        <p:spPr>
          <a:xfrm>
            <a:off x="5373858" y="3699803"/>
            <a:ext cx="1280160" cy="4923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91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AD804CA-4FCC-4D98-849E-19593DCA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3" y="257763"/>
            <a:ext cx="11367152" cy="634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9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8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4CE1D-0788-4797-B20A-9D32611A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525347"/>
            <a:ext cx="6939722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Embedding process</a:t>
            </a:r>
          </a:p>
        </p:txBody>
      </p:sp>
      <p:sp>
        <p:nvSpPr>
          <p:cNvPr id="29" name="Oval 20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2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24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64BD4216-D823-413C-98C4-C15B9D976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" r="4947" b="-1"/>
          <a:stretch/>
        </p:blipFill>
        <p:spPr>
          <a:xfrm>
            <a:off x="6492113" y="10"/>
            <a:ext cx="5699887" cy="4059234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266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7197008-3EB3-4308-AD96-F31E1DAD8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008964"/>
              </p:ext>
            </p:extLst>
          </p:nvPr>
        </p:nvGraphicFramePr>
        <p:xfrm>
          <a:off x="2252870" y="622851"/>
          <a:ext cx="4744278" cy="5897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44278">
                  <a:extLst>
                    <a:ext uri="{9D8B030D-6E8A-4147-A177-3AD203B41FA5}">
                      <a16:colId xmlns:a16="http://schemas.microsoft.com/office/drawing/2014/main" val="1424595100"/>
                    </a:ext>
                  </a:extLst>
                </a:gridCol>
              </a:tblGrid>
              <a:tr h="5897219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575217"/>
                  </a:ext>
                </a:extLst>
              </a:tr>
            </a:tbl>
          </a:graphicData>
        </a:graphic>
      </p:graphicFrame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9088F74-848F-4B76-9067-660EC627F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2" t="21642"/>
          <a:stretch/>
        </p:blipFill>
        <p:spPr>
          <a:xfrm>
            <a:off x="407963" y="127860"/>
            <a:ext cx="10684107" cy="65355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317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330</Words>
  <Application>Microsoft Office PowerPoint</Application>
  <PresentationFormat>Widescreen</PresentationFormat>
  <Paragraphs>114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Data hiding in a image with Steganography &amp;Cryptography</vt:lpstr>
      <vt:lpstr>PowerPoint Presentation</vt:lpstr>
      <vt:lpstr>PowerPoint Presentation</vt:lpstr>
      <vt:lpstr>What is Cryptography? </vt:lpstr>
      <vt:lpstr>RGB Model</vt:lpstr>
      <vt:lpstr>PowerPoint Presentation</vt:lpstr>
      <vt:lpstr>PowerPoint Presentation</vt:lpstr>
      <vt:lpstr>Embedding process</vt:lpstr>
      <vt:lpstr>PowerPoint Presentation</vt:lpstr>
      <vt:lpstr>Working of Django framework</vt:lpstr>
      <vt:lpstr>Working of Django framework</vt:lpstr>
      <vt:lpstr>Django ORM (Object-Relational Mapper)</vt:lpstr>
      <vt:lpstr>PowerPoint Presentation</vt:lpstr>
      <vt:lpstr>Images before and after Encryption</vt:lpstr>
      <vt:lpstr>Cryptographic algorithms</vt:lpstr>
      <vt:lpstr>Data Encryption Standard (DES)</vt:lpstr>
      <vt:lpstr>Data Encryption Standard (DES)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hiding in a image with Steganography &amp;Cryptography</dc:title>
  <dc:creator>Bhuvan Chandra</dc:creator>
  <cp:lastModifiedBy>Bhuvan Chandra</cp:lastModifiedBy>
  <cp:revision>4</cp:revision>
  <dcterms:created xsi:type="dcterms:W3CDTF">2020-12-11T04:54:12Z</dcterms:created>
  <dcterms:modified xsi:type="dcterms:W3CDTF">2020-12-11T11:12:02Z</dcterms:modified>
</cp:coreProperties>
</file>